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rial Narrow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rialNarrow-bold.fntdata"/><Relationship Id="rId23" Type="http://schemas.openxmlformats.org/officeDocument/2006/relationships/font" Target="fonts/ArialNarr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alNarrow-boldItalic.fntdata"/><Relationship Id="rId25" Type="http://schemas.openxmlformats.org/officeDocument/2006/relationships/font" Target="fonts/ArialNarr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commerce.gov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://www.noaa.gov/" TargetMode="External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457200" y="1597838"/>
            <a:ext cx="8229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>
            <a:off x="2045325" y="-1757"/>
            <a:ext cx="70896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WEATHER SERVICE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Building a Weather-Ready Nation</a:t>
            </a:r>
            <a:endParaRPr b="1" i="0" sz="24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75" y="92324"/>
            <a:ext cx="838444" cy="83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900" y="92325"/>
            <a:ext cx="838444" cy="838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-7400" y="4637750"/>
            <a:ext cx="4323300" cy="50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281575" y="4689475"/>
            <a:ext cx="2862300" cy="45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752888" y="914400"/>
            <a:ext cx="2447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6248400" y="914400"/>
            <a:ext cx="2447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3" type="body"/>
          </p:nvPr>
        </p:nvSpPr>
        <p:spPr>
          <a:xfrm>
            <a:off x="3500644" y="914400"/>
            <a:ext cx="2447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, 3 Pic">
  <p:cSld name="3 Column, 3 Pic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12"/>
          <p:cNvSpPr/>
          <p:nvPr>
            <p:ph idx="2" type="pic"/>
          </p:nvPr>
        </p:nvSpPr>
        <p:spPr>
          <a:xfrm>
            <a:off x="762000" y="914400"/>
            <a:ext cx="2435400" cy="12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2"/>
          <p:cNvSpPr/>
          <p:nvPr>
            <p:ph idx="3" type="pic"/>
          </p:nvPr>
        </p:nvSpPr>
        <p:spPr>
          <a:xfrm>
            <a:off x="3508162" y="914400"/>
            <a:ext cx="2435400" cy="12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2"/>
          <p:cNvSpPr/>
          <p:nvPr>
            <p:ph idx="4" type="pic"/>
          </p:nvPr>
        </p:nvSpPr>
        <p:spPr>
          <a:xfrm>
            <a:off x="6251362" y="914400"/>
            <a:ext cx="2435400" cy="12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752888" y="2286000"/>
            <a:ext cx="24474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5" type="body"/>
          </p:nvPr>
        </p:nvSpPr>
        <p:spPr>
          <a:xfrm>
            <a:off x="6248400" y="2286000"/>
            <a:ext cx="24474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6" type="body"/>
          </p:nvPr>
        </p:nvSpPr>
        <p:spPr>
          <a:xfrm>
            <a:off x="3500644" y="2286000"/>
            <a:ext cx="24474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k Blue 1">
  <p:cSld name="Dk Blue 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605100" y="808162"/>
            <a:ext cx="79338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596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B459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3"/>
          <p:cNvSpPr txBox="1"/>
          <p:nvPr/>
        </p:nvSpPr>
        <p:spPr>
          <a:xfrm>
            <a:off x="1447800" y="4913784"/>
            <a:ext cx="72390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596"/>
              </a:buClr>
              <a:buSzPts val="1000"/>
              <a:buFont typeface="Arial Narrow"/>
              <a:buNone/>
            </a:pPr>
            <a:r>
              <a:rPr b="0" i="0" lang="en-US" sz="1200" u="none" cap="none" strike="noStrik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Building a Weather-Ready Nation  //  </a:t>
            </a:r>
            <a:fld id="{00000000-1234-1234-1234-123412341234}" type="slidenum">
              <a:rPr b="0" i="0" lang="en-US" sz="1200" u="none" cap="none" strike="noStrik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b="0" i="0" sz="1200" u="none" cap="none" strike="noStrike">
              <a:solidFill>
                <a:srgbClr val="0B459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596"/>
              </a:buClr>
              <a:buSzPts val="1000"/>
              <a:buFont typeface="Arial Narrow"/>
              <a:buNone/>
            </a:pPr>
            <a:r>
              <a:t/>
            </a:r>
            <a:endParaRPr b="0" i="0" sz="1000" u="none" cap="none" strike="noStrike">
              <a:solidFill>
                <a:srgbClr val="0B459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6" name="Google Shape;66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4832593"/>
            <a:ext cx="278917" cy="27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27" y="4836939"/>
            <a:ext cx="270223" cy="27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">
  <p:cSld name="2 Colum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762000" y="914400"/>
            <a:ext cx="37428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4953000" y="914400"/>
            <a:ext cx="37428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, Tall Pic Right">
  <p:cSld name="1 Column, Tall Pic Righ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4"/>
          <p:cNvSpPr/>
          <p:nvPr>
            <p:ph idx="2" type="pic"/>
          </p:nvPr>
        </p:nvSpPr>
        <p:spPr>
          <a:xfrm>
            <a:off x="6096000" y="914400"/>
            <a:ext cx="2590800" cy="371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52888" y="914400"/>
            <a:ext cx="51906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Lg Pic">
  <p:cSld name="1 Lg Pic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/>
          <p:nvPr>
            <p:ph idx="2" type="pic"/>
          </p:nvPr>
        </p:nvSpPr>
        <p:spPr>
          <a:xfrm>
            <a:off x="762000" y="914400"/>
            <a:ext cx="7924800" cy="371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, Tall Pic Left">
  <p:cSld name="1 Column, Tall Pic Lef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7"/>
          <p:cNvSpPr/>
          <p:nvPr>
            <p:ph idx="2" type="pic"/>
          </p:nvPr>
        </p:nvSpPr>
        <p:spPr>
          <a:xfrm>
            <a:off x="762000" y="914400"/>
            <a:ext cx="2590800" cy="371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505200" y="914400"/>
            <a:ext cx="51906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, Wide Pic Top">
  <p:cSld name="1 Column, Wide Pic Top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>
            <p:ph idx="2" type="pic"/>
          </p:nvPr>
        </p:nvSpPr>
        <p:spPr>
          <a:xfrm>
            <a:off x="762000" y="914400"/>
            <a:ext cx="7921800" cy="131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752888" y="2343150"/>
            <a:ext cx="7933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, Wide Pic Bottom">
  <p:cSld name="1 Column, Wide Pic Bot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>
            <p:ph idx="2" type="pic"/>
          </p:nvPr>
        </p:nvSpPr>
        <p:spPr>
          <a:xfrm>
            <a:off x="762000" y="3314700"/>
            <a:ext cx="7921800" cy="131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752888" y="914400"/>
            <a:ext cx="7933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, 2 Pic">
  <p:cSld name="2 Column, 2 Pic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0"/>
          <p:cNvSpPr/>
          <p:nvPr>
            <p:ph idx="2" type="pic"/>
          </p:nvPr>
        </p:nvSpPr>
        <p:spPr>
          <a:xfrm>
            <a:off x="762001" y="914400"/>
            <a:ext cx="3733800" cy="12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"/>
          <p:cNvSpPr/>
          <p:nvPr>
            <p:ph idx="3" type="pic"/>
          </p:nvPr>
        </p:nvSpPr>
        <p:spPr>
          <a:xfrm>
            <a:off x="4953000" y="914400"/>
            <a:ext cx="3733800" cy="12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752888" y="2286000"/>
            <a:ext cx="37428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body"/>
          </p:nvPr>
        </p:nvSpPr>
        <p:spPr>
          <a:xfrm>
            <a:off x="4953000" y="2286000"/>
            <a:ext cx="37428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hyperlink" Target="https://www.commerce.gov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www.noaa.gov/" TargetMode="External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2.xml"/><Relationship Id="rId1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2225" y="205988"/>
            <a:ext cx="8224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2888" y="914400"/>
            <a:ext cx="79338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733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3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7336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" name="Google Shape;8;p1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176727" y="4780748"/>
            <a:ext cx="330799" cy="33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625" y="4776375"/>
            <a:ext cx="330801" cy="3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673525" y="4846692"/>
            <a:ext cx="72390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596"/>
              </a:buClr>
              <a:buSzPts val="1000"/>
              <a:buFont typeface="Arial Narrow"/>
              <a:buNone/>
            </a:pPr>
            <a:r>
              <a:rPr b="1" i="0" lang="en-US" sz="1300" u="none" cap="none" strike="noStrik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Building a Weather-Ready Nation  //  </a:t>
            </a:r>
            <a:fld id="{00000000-1234-1234-1234-123412341234}" type="slidenum">
              <a:rPr b="1" i="0" lang="en-US" sz="1300" u="none" cap="none" strike="noStrik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b="1" i="0" sz="1300" u="none" cap="none" strike="noStrike">
              <a:solidFill>
                <a:srgbClr val="0B459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904423" y="4737584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WEATHER SERVICE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1797" y="39045"/>
            <a:ext cx="1161345" cy="3267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ctrTitle"/>
          </p:nvPr>
        </p:nvSpPr>
        <p:spPr>
          <a:xfrm>
            <a:off x="1" y="1071343"/>
            <a:ext cx="9077972" cy="2134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b="1" lang="en-US" sz="2600">
                <a:solidFill>
                  <a:srgbClr val="7B20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Forecast and evaluation of high aerosol events using Global Forecast model at NOAA/National Weather Service</a:t>
            </a:r>
            <a:endParaRPr b="1" sz="2600">
              <a:solidFill>
                <a:srgbClr val="7B20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6263" y="3159198"/>
            <a:ext cx="9046879" cy="167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Partha S. Bhattacharjee</a:t>
            </a:r>
            <a:r>
              <a:rPr b="0" baseline="3000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Li Zhang</a:t>
            </a:r>
            <a:r>
              <a:rPr b="0" baseline="3000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2,3</a:t>
            </a:r>
            <a:r>
              <a:rPr b="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Georg A. Grell</a:t>
            </a:r>
            <a:r>
              <a:rPr b="0" baseline="3000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Li Pan</a:t>
            </a:r>
            <a:r>
              <a:rPr b="0" baseline="3000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B. Baker</a:t>
            </a:r>
            <a:r>
              <a:rPr b="0" baseline="3000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4,5,6</a:t>
            </a:r>
            <a:r>
              <a:rPr b="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Jeff McQueen</a:t>
            </a:r>
            <a:r>
              <a:rPr b="0" baseline="3000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Rick Saylor</a:t>
            </a:r>
            <a:r>
              <a:rPr b="0" baseline="3000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G. Frost</a:t>
            </a:r>
            <a:r>
              <a:rPr b="0" baseline="3000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I. Stajner</a:t>
            </a:r>
            <a:r>
              <a:rPr b="0" baseline="30000" i="0" lang="en-US" sz="1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30000" i="0" sz="1800" u="none" cap="none" strike="noStrike">
              <a:solidFill>
                <a:srgbClr val="3333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I.M Systems Group at NCEP/NWS/EMC</a:t>
            </a:r>
            <a:r>
              <a:rPr b="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Park, </a:t>
            </a:r>
            <a:r>
              <a:rPr b="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MD, </a:t>
            </a:r>
            <a:r>
              <a:rPr b="0" baseline="3000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CIRES, Univ. of Colorado, CO</a:t>
            </a:r>
            <a:r>
              <a:rPr b="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baseline="3000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Systems Division, ESRL NOAA, Boulder, CO</a:t>
            </a:r>
            <a:r>
              <a:rPr b="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baseline="3000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NOAA ARL, College Park, MD, </a:t>
            </a:r>
            <a:r>
              <a:rPr b="0" baseline="3000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UMBC JCET Baltimore, MD, </a:t>
            </a:r>
            <a:r>
              <a:rPr b="0" baseline="3000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UMCP CISSESS, College Park, MD,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baseline="3000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Modeling Centre, NCEP NOAA, College Park, MD, </a:t>
            </a:r>
            <a:r>
              <a:rPr b="0" baseline="3000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0" i="1" lang="en-US" sz="13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Chemical Science Division, ESRL NOAA, Boulder, CO</a:t>
            </a:r>
            <a:endParaRPr b="0" i="1" sz="1300" u="none" cap="none" strike="noStrike">
              <a:solidFill>
                <a:srgbClr val="3333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none" cap="none" strike="noStrike">
                <a:solidFill>
                  <a:srgbClr val="0099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 i="0" sz="1600" u="none" cap="none" strike="noStrike">
              <a:solidFill>
                <a:srgbClr val="0099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73855" y="136134"/>
            <a:ext cx="21094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1 total AOD forecast bias for August, 2019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0" y="2094696"/>
            <a:ext cx="240982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GEFS-Aerosols show less bias in Total AOD prediction when compared against two different data set</a:t>
            </a:r>
            <a:endParaRPr b="1" i="0" sz="14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2312" y="-8722"/>
            <a:ext cx="60434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17" y="671438"/>
            <a:ext cx="2557612" cy="190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224618" y="2676085"/>
            <a:ext cx="2457724" cy="276999"/>
          </a:xfrm>
          <a:prstGeom prst="rect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AERONET stations over S. America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57235" y="3074376"/>
            <a:ext cx="289237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GEFS-Aerosols total AOD prediction matches closely with station data – throughout biomass burning season in S. America</a:t>
            </a:r>
            <a:endParaRPr b="1" i="0" sz="14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9894" y="0"/>
            <a:ext cx="523591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6"/>
          <p:cNvCxnSpPr/>
          <p:nvPr/>
        </p:nvCxnSpPr>
        <p:spPr>
          <a:xfrm>
            <a:off x="3867150" y="685800"/>
            <a:ext cx="19050" cy="1628335"/>
          </a:xfrm>
          <a:prstGeom prst="straightConnector1">
            <a:avLst/>
          </a:prstGeom>
          <a:noFill/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26"/>
          <p:cNvCxnSpPr/>
          <p:nvPr/>
        </p:nvCxnSpPr>
        <p:spPr>
          <a:xfrm>
            <a:off x="3876675" y="685800"/>
            <a:ext cx="962025" cy="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26"/>
          <p:cNvCxnSpPr/>
          <p:nvPr/>
        </p:nvCxnSpPr>
        <p:spPr>
          <a:xfrm>
            <a:off x="4838700" y="685800"/>
            <a:ext cx="19050" cy="1637860"/>
          </a:xfrm>
          <a:prstGeom prst="straightConnector1">
            <a:avLst/>
          </a:prstGeom>
          <a:noFill/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26"/>
          <p:cNvSpPr txBox="1"/>
          <p:nvPr/>
        </p:nvSpPr>
        <p:spPr>
          <a:xfrm>
            <a:off x="-28490" y="85725"/>
            <a:ext cx="345749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1 AOD forecast verified against AERONET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794835" y="57092"/>
            <a:ext cx="7906031" cy="307777"/>
          </a:xfrm>
          <a:prstGeom prst="rect">
            <a:avLst/>
          </a:prstGeom>
          <a:solidFill>
            <a:srgbClr val="83DE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aerosol event : Agricultural fire and anthropogenic emission over N. India – October-November, 2019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42" y="406793"/>
            <a:ext cx="2778366" cy="231530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1102" y="2743199"/>
            <a:ext cx="27783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Haze over N. India (MODIS true color image) 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 November</a:t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0148" y="2621136"/>
            <a:ext cx="2908546" cy="247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7179" y="512301"/>
            <a:ext cx="3348108" cy="1943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7125287" y="724487"/>
            <a:ext cx="201871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 burning : Sumoi NPP Fire and thermal anomalies (15</a:t>
            </a:r>
            <a:r>
              <a:rPr b="0" baseline="3000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October, 2019)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8979" y="3060760"/>
            <a:ext cx="3021477" cy="201431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6604811" y="2722098"/>
            <a:ext cx="1649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Pollution over Delhi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8" name="Google Shape;178;p27"/>
          <p:cNvCxnSpPr/>
          <p:nvPr/>
        </p:nvCxnSpPr>
        <p:spPr>
          <a:xfrm rot="10800000">
            <a:off x="6020972" y="2875986"/>
            <a:ext cx="443133" cy="0"/>
          </a:xfrm>
          <a:prstGeom prst="straightConnector1">
            <a:avLst/>
          </a:prstGeom>
          <a:noFill/>
          <a:ln cap="flat" cmpd="sng" w="25400">
            <a:solidFill>
              <a:srgbClr val="3687F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9" name="Google Shape;179;p27"/>
          <p:cNvCxnSpPr>
            <a:stCxn id="177" idx="3"/>
          </p:cNvCxnSpPr>
          <p:nvPr/>
        </p:nvCxnSpPr>
        <p:spPr>
          <a:xfrm>
            <a:off x="8254622" y="2875987"/>
            <a:ext cx="106200" cy="186600"/>
          </a:xfrm>
          <a:prstGeom prst="straightConnector1">
            <a:avLst/>
          </a:prstGeom>
          <a:noFill/>
          <a:ln cap="flat" cmpd="sng" w="25400">
            <a:solidFill>
              <a:srgbClr val="3687F3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73854" y="2700201"/>
            <a:ext cx="247884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1 AOD forecast from GEFS-Aerosols show under prediction over Agricultural burning location in NW India and northern Pakistan, but result is better than NGAC</a:t>
            </a:r>
            <a:endParaRPr b="1" i="0" sz="14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808" y="0"/>
            <a:ext cx="526553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277" y="241902"/>
            <a:ext cx="3870464" cy="212733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2241688" y="0"/>
            <a:ext cx="20136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AERONET stations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6000750" y="596651"/>
            <a:ext cx="933450" cy="1651250"/>
          </a:xfrm>
          <a:prstGeom prst="ellipse">
            <a:avLst/>
          </a:prstGeom>
          <a:noFill/>
          <a:ln cap="flat" cmpd="sng" w="127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8"/>
          <p:cNvCxnSpPr/>
          <p:nvPr/>
        </p:nvCxnSpPr>
        <p:spPr>
          <a:xfrm flipH="1" rot="10800000">
            <a:off x="6600824" y="450174"/>
            <a:ext cx="485775" cy="171628"/>
          </a:xfrm>
          <a:prstGeom prst="straightConnector1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0" name="Google Shape;190;p28"/>
          <p:cNvSpPr txBox="1"/>
          <p:nvPr/>
        </p:nvSpPr>
        <p:spPr>
          <a:xfrm>
            <a:off x="6843712" y="148024"/>
            <a:ext cx="10102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 burning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49" y="0"/>
            <a:ext cx="312666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7070" y="0"/>
            <a:ext cx="31266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/>
        </p:nvSpPr>
        <p:spPr>
          <a:xfrm>
            <a:off x="1100136" y="152400"/>
            <a:ext cx="504825" cy="323850"/>
          </a:xfrm>
          <a:prstGeom prst="ellipse">
            <a:avLst/>
          </a:prstGeom>
          <a:noFill/>
          <a:ln cap="flat" cmpd="sng" w="158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29"/>
          <p:cNvCxnSpPr/>
          <p:nvPr/>
        </p:nvCxnSpPr>
        <p:spPr>
          <a:xfrm flipH="1">
            <a:off x="428626" y="400050"/>
            <a:ext cx="671510" cy="409575"/>
          </a:xfrm>
          <a:prstGeom prst="straightConnector1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9" name="Google Shape;199;p29"/>
          <p:cNvSpPr txBox="1"/>
          <p:nvPr/>
        </p:nvSpPr>
        <p:spPr>
          <a:xfrm>
            <a:off x="85723" y="828675"/>
            <a:ext cx="65722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 burning area</a:t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3869609" y="152400"/>
            <a:ext cx="162279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Transport of Total AOD from west to Indo-Gangetic plane during October</a:t>
            </a:r>
            <a:endParaRPr b="1" i="0" sz="14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2409113" y="3389411"/>
            <a:ext cx="16771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18-hour forecast on 18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October, 2019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7152563" y="3389411"/>
            <a:ext cx="16771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18-hour forecast on 29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October, 2019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7629525" y="314325"/>
            <a:ext cx="1038225" cy="695325"/>
          </a:xfrm>
          <a:prstGeom prst="ellipse">
            <a:avLst/>
          </a:prstGeom>
          <a:noFill/>
          <a:ln cap="flat" cmpd="sng" w="158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7433368" y="1121063"/>
            <a:ext cx="17011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MERRA2 getting high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aerosol right using DA</a:t>
            </a:r>
            <a:endParaRPr b="1" i="0" sz="1200" u="none" cap="none" strike="noStrike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/>
        </p:nvSpPr>
        <p:spPr>
          <a:xfrm>
            <a:off x="5577150" y="38441"/>
            <a:ext cx="2711398" cy="307777"/>
          </a:xfrm>
          <a:prstGeom prst="rect">
            <a:avLst/>
          </a:prstGeom>
          <a:solidFill>
            <a:srgbClr val="83DE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aerosol event : Saharan Dust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5349" y="564669"/>
            <a:ext cx="2919150" cy="102600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5977200" y="1590674"/>
            <a:ext cx="2858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Aeronet locations over Sahara region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5272239" y="2094696"/>
            <a:ext cx="389080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 dust source region (Tamanrassett), GEFS-Aerosols  matches closely with the observation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under prediction over dust outflow region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517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6440923" y="2590799"/>
            <a:ext cx="256020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AOD forecast verified against observations over N. Atlantic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Transport of dust between 10-30º N from GEFS-Aerosols showed similarity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with observation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26" y="0"/>
            <a:ext cx="63095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/>
          <p:nvPr/>
        </p:nvSpPr>
        <p:spPr>
          <a:xfrm>
            <a:off x="247650" y="723900"/>
            <a:ext cx="1838325" cy="723900"/>
          </a:xfrm>
          <a:prstGeom prst="ellipse">
            <a:avLst/>
          </a:prstGeom>
          <a:noFill/>
          <a:ln cap="flat" cmpd="sng" w="127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39272" y="653291"/>
            <a:ext cx="927850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GEFS-Aerosols with improved tracer transport, higher resolution, use of plume rise model and GBBEPx emission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showed overall improvement of total AOD forecast than the current operational NGACv2. Overall improvements of bias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(less bias) over Asia, major wildfire regions are noted during this study period.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Both near source and downwind locations of high aerosol events, AOD from GEFS-Aerosols are consistent.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Evaluation of dust aerosol over source and downwind regions indicate good agreement with observation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GEFS-Aerosols able to reproduce  total AOD monthly/seasonal variation compared to AERONET, ICAP-MME and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MERRA2 reanalysis over complex terrain over India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260253" y="260252"/>
            <a:ext cx="12458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260253" y="3114657"/>
            <a:ext cx="127470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</a:t>
            </a:r>
            <a:endParaRPr b="1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0" y="3530435"/>
            <a:ext cx="879279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 near-real time 3D-VAR (GSI) based data assimilation of MODIS and VIIRS AOD retrievals at 550 nm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0" y="49238"/>
            <a:ext cx="9144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 replacing GFS based NGACv2 with GEFS based system</a:t>
            </a:r>
            <a:endParaRPr b="1" i="0" sz="2200" u="none" cap="none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52400" y="549592"/>
            <a:ext cx="8907194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work is collaboration between NOAA-ESRL/GSD &amp;  NWS/EMC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FV3GFS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 coupled to a NUOPC chemistry component  (the WRF-Chem chem_driver) and using simple bulk aerosol modules from the Goddard Chemistry Aerosol Radiation and Transport (GOCART) aerosol module. The dust module was replaced with FENGSHA and a 1-d wind shear dependent cloud model was used to determine injection heights from biomass burning region.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Impacts of different fire emissions (MODIS, GBBEPx) and plume rise application were extensively evaluated against observation before finalizing the final configuration.</a:t>
            </a:r>
            <a:endParaRPr b="0" i="0" sz="14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will be placed as a member in the Global Ensemble Forecast System (GEFS) version 12 and named as </a:t>
            </a:r>
            <a:r>
              <a:rPr b="1" i="0" lang="en-US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GEFS-Aerosols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GEFS-Aerosols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slated to replace current operational NEMS GFS Aerosol Component (NGACv2) in </a:t>
            </a:r>
            <a:r>
              <a:rPr b="0" i="0" lang="en-US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summer 2020.</a:t>
            </a:r>
            <a:endParaRPr b="0" i="0" sz="14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571273" y="-66675"/>
            <a:ext cx="69968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Salient features  of  GEFS-Aerosols in GEFS v12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76200" y="274612"/>
            <a:ext cx="8915400" cy="4416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Resolution: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c384 (~25km horizontal resolution) L64 to 5 days, 6-hourly global forecast and 4x/day (00, 06, 12 and 18)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Meteorology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GEFS, based on GFSv15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Aerosol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Inline aerosol representation based on GOCART (Dust, Organic and Black carbon, Sea-salt, Sulfate)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Transport: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Sub-grid scale tracer convective transport and wet scavenging included in GFS-Physics - SAS scheme and planetary boundary layer (PBL)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Fluxes are calculated positive definite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Deposition:</a:t>
            </a:r>
            <a:endParaRPr b="1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Wet deposition (for aerosols and sulfate) and dry deposition (all species)</a:t>
            </a:r>
            <a:endParaRPr/>
          </a:p>
          <a:p>
            <a:pPr indent="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Anthropogenic Emissions: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CEDS-2014 (SO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PSO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POC, PEC)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Biomass burning: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NESDIS Global Biomass Burning Emission Product (GBBEPx) used for fire size and location (Zhang et al., 2012); 1d wind shear-dependent cloud model used to simulate plume tilt and Fire Radiative Power (FRP) is used to determine injection heights and emission rates online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Dust: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 size bins 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FENGSHA dust scheme: scheme used in current NAQFC (Tong et al. 2016)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Sea-salt: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NASA GEOS-5 GOCART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Marine Dimethyl Sulfide: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GOCART with monthly values as in Lana et al. (2011)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Chemistry cycled for initial conditions, but GFSv15 analysis for meteorology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1118382" y="1"/>
            <a:ext cx="6393766" cy="478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GEFS-Aerosols Products</a:t>
            </a:r>
            <a:endParaRPr b="0" i="0" sz="1800" u="none" cap="none" strike="noStrik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28600" y="559095"/>
            <a:ext cx="8086725" cy="307777"/>
          </a:xfrm>
          <a:prstGeom prst="rect">
            <a:avLst/>
          </a:prstGeom>
          <a:solidFill>
            <a:srgbClr val="2CA9A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GEFS-Aerosols provides 0.25, 0.5 and 1x1 degree forecast products in GRIB2 format 4 times per day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81722" y="979869"/>
            <a:ext cx="873367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files and their contents include: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2d fields : Aerosol Optical Depth (AOD) at 340, 440, 550, 660, 860, 1063 and 1110nm from 0-120 hours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PM10 and PM2.5 for 0-120 hours.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Total AOD at 550nm contains fields from all 5 species (dust, sea-salt, carbonaceous aerosols, sulfate AOD) along with emission, sedimentation, dry deposition and wet deposition fluxes.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scatter albedo and asymmetric factor for total aerosols at 340nm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3d fields : Aerosol mixing ratio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species at model levels along with pressure, temperature and RH.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918068" y="3773603"/>
            <a:ext cx="5565947" cy="738664"/>
          </a:xfrm>
          <a:prstGeom prst="rect">
            <a:avLst/>
          </a:prstGeom>
          <a:noFill/>
          <a:ln cap="flat" cmpd="sng" w="19050">
            <a:solidFill>
              <a:srgbClr val="00B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b="1" i="0" lang="en-US" sz="1400" u="none" cap="none" strike="noStrike">
                <a:solidFill>
                  <a:srgbClr val="7D3B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results from daily model forecasts between July – December, 2019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b="1" i="0" lang="en-US" sz="1400" u="none" cap="none" strike="noStrike">
                <a:solidFill>
                  <a:srgbClr val="7D3B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AOD at 550nm used for verification with observation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7D3B7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1244991" y="1"/>
            <a:ext cx="6175717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Verification Dataset</a:t>
            </a:r>
            <a:endParaRPr b="1" i="0" sz="2200" u="none" cap="none" strike="noStrik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76200" y="899279"/>
            <a:ext cx="89916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6-hourly AOD forecast from International Cooperative for Aerosol Prediction Multi-model Ensemble (ICAP-MME) (Peng et al., 2019) – ICAP </a:t>
            </a:r>
            <a:r>
              <a:rPr b="1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data assimilation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AOD analysis from MERRA2 (Randles et al., 2017)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Daily MODIS total AOD from collection 6.1 - combined dark target and deep blue (DT and DB)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Daily VIIRS AOD at 0.25x0.25 degree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Total AOD from AERONET station data –  Version 3, level 1.5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3717640" y="-6229"/>
            <a:ext cx="490230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1 total AOD forecast time series against reanalysis : August, 2019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0" y="2813106"/>
            <a:ext cx="252728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GEFS-Aerosols show major improvement over  anthropogenic pollution regions  </a:t>
            </a:r>
            <a:endParaRPr b="1" i="0" sz="14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387388"/>
            <a:ext cx="2599980" cy="117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9073" y="387388"/>
            <a:ext cx="6695877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4836411" y="928358"/>
            <a:ext cx="422186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Saharan dust dominates AOD over N. Africa and     NGACv2 over predicts dust around the source region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Transport of OC/BC/Sulfate from African wildfire (S. Atlantic Ocean) is well captured by GEFS-Aerosols. However, it over predicts over wildfire source region in land (Southern Africa)</a:t>
            </a:r>
            <a:endParaRPr b="1" i="0" sz="14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4986491" y="36682"/>
            <a:ext cx="42718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1 total AOD forecast time series against reanalysis : August, 2019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70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2339328" y="57090"/>
            <a:ext cx="3548002" cy="307777"/>
          </a:xfrm>
          <a:prstGeom prst="rect">
            <a:avLst/>
          </a:prstGeom>
          <a:solidFill>
            <a:srgbClr val="83DE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aerosol event : Wildfire in Amazon, 2019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851" y="658829"/>
            <a:ext cx="3979461" cy="253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963637" y="839028"/>
            <a:ext cx="26500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Fire Emission Database (GEFD)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Central Amazon region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3987114" y="1177583"/>
            <a:ext cx="4411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D3B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</a:t>
            </a:r>
            <a:endParaRPr b="0" i="0" sz="1000" u="none" cap="none" strike="noStrike">
              <a:solidFill>
                <a:srgbClr val="7D3B7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098" y="658829"/>
            <a:ext cx="3692566" cy="246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-3" y="364868"/>
            <a:ext cx="97137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Extensive number of fires raged throughout Brazil in 2019, intensifying in August – drought stressed forest fueled Amazon fire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963637" y="3146501"/>
            <a:ext cx="230543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Organic Carbon (OC) AOD : 21</a:t>
            </a:r>
            <a:r>
              <a:rPr b="0" baseline="30000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August</a:t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97" y="3408111"/>
            <a:ext cx="7139354" cy="17048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63637" y="4431248"/>
            <a:ext cx="62388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 AOD</a:t>
            </a:r>
            <a:endParaRPr b="0" i="0" sz="9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423189" y="4450002"/>
            <a:ext cx="62388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 AOD</a:t>
            </a:r>
            <a:endParaRPr b="0" i="0" sz="9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5854605" y="4447654"/>
            <a:ext cx="7072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E967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AOD</a:t>
            </a:r>
            <a:endParaRPr b="0" i="0" sz="900" u="none" cap="none" strike="noStrike">
              <a:solidFill>
                <a:srgbClr val="E967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146634" y="579613"/>
            <a:ext cx="89159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fire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633" y="0"/>
            <a:ext cx="6492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2219325" y="400050"/>
            <a:ext cx="866775" cy="714375"/>
          </a:xfrm>
          <a:prstGeom prst="ellipse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24"/>
          <p:cNvCxnSpPr/>
          <p:nvPr/>
        </p:nvCxnSpPr>
        <p:spPr>
          <a:xfrm rot="10800000">
            <a:off x="1038225" y="710418"/>
            <a:ext cx="1181100" cy="0"/>
          </a:xfrm>
          <a:prstGeom prst="straightConnector1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6" name="Google Shape;146;p24"/>
          <p:cNvSpPr txBox="1"/>
          <p:nvPr/>
        </p:nvSpPr>
        <p:spPr>
          <a:xfrm>
            <a:off x="5057775" y="3552825"/>
            <a:ext cx="39180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24-hour total AOD forecast on 25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August verified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against observations – largely missed in NGACv2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. Content Slide - no icon">
  <a:themeElements>
    <a:clrScheme name="PTT 1">
      <a:dk1>
        <a:srgbClr val="0A4595"/>
      </a:dk1>
      <a:lt1>
        <a:srgbClr val="FFFFFF"/>
      </a:lt1>
      <a:dk2>
        <a:srgbClr val="323B42"/>
      </a:dk2>
      <a:lt2>
        <a:srgbClr val="D6F5FF"/>
      </a:lt2>
      <a:accent1>
        <a:srgbClr val="0099D8"/>
      </a:accent1>
      <a:accent2>
        <a:srgbClr val="0A4595"/>
      </a:accent2>
      <a:accent3>
        <a:srgbClr val="34C8C9"/>
      </a:accent3>
      <a:accent4>
        <a:srgbClr val="CC9C4A"/>
      </a:accent4>
      <a:accent5>
        <a:srgbClr val="A52B15"/>
      </a:accent5>
      <a:accent6>
        <a:srgbClr val="A74FA9"/>
      </a:accent6>
      <a:hlink>
        <a:srgbClr val="0A52F6"/>
      </a:hlink>
      <a:folHlink>
        <a:srgbClr val="0072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